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4"/>
  </p:handoutMasterIdLst>
  <p:sldIdLst>
    <p:sldId id="305" r:id="rId2"/>
    <p:sldId id="273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EABEA"/>
    <a:srgbClr val="4472C4"/>
    <a:srgbClr val="FFFFCC"/>
    <a:srgbClr val="FFFFFF"/>
    <a:srgbClr val="007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54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497" y="5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4345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dirty="0"/>
              <a:t>Séance 83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02FA4F82-AA9F-F732-1882-19737598E50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01/02/2026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DA8DF6F-461A-4669-0834-FEFB161C2E3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9C966ACC-715D-E932-EAAE-60043F04A73B}"/>
              </a:ext>
            </a:extLst>
          </p:cNvPr>
          <p:cNvSpPr/>
          <p:nvPr/>
        </p:nvSpPr>
        <p:spPr>
          <a:xfrm>
            <a:off x="0" y="330200"/>
            <a:ext cx="9144000" cy="65278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31343C2C-46D5-27F5-ACC1-7934222628BC}"/>
              </a:ext>
            </a:extLst>
          </p:cNvPr>
          <p:cNvSpPr txBox="1"/>
          <p:nvPr/>
        </p:nvSpPr>
        <p:spPr>
          <a:xfrm>
            <a:off x="2063750" y="3009900"/>
            <a:ext cx="50165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Wingdings" panose="05000000000000000000" pitchFamily="2" charset="2"/>
              <a:buChar char="è"/>
            </a:pPr>
            <a:r>
              <a:rPr lang="fr-FR" sz="3200" b="1" dirty="0">
                <a:solidFill>
                  <a:schemeClr val="bg1"/>
                </a:solidFill>
              </a:rPr>
              <a:t>Je calcule rapidement en utilisant les stratégies.</a:t>
            </a:r>
          </a:p>
        </p:txBody>
      </p:sp>
      <p:pic>
        <p:nvPicPr>
          <p:cNvPr id="15" name="Image 14">
            <a:extLst>
              <a:ext uri="{FF2B5EF4-FFF2-40B4-BE49-F238E27FC236}">
                <a16:creationId xmlns:a16="http://schemas.microsoft.com/office/drawing/2014/main" id="{4D6A2D50-2F24-BC76-21C6-52F57C5FA8F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54425" y="571176"/>
            <a:ext cx="1835150" cy="126616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615539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b="1" dirty="0"/>
              <a:t>Le challenge du tableau de calculs ! </a:t>
            </a:r>
          </a:p>
        </p:txBody>
      </p:sp>
      <p:graphicFrame>
        <p:nvGraphicFramePr>
          <p:cNvPr id="5" name="Tableau 4">
            <a:extLst>
              <a:ext uri="{FF2B5EF4-FFF2-40B4-BE49-F238E27FC236}">
                <a16:creationId xmlns:a16="http://schemas.microsoft.com/office/drawing/2014/main" id="{42404DA5-290E-A898-B087-0F7D20E8D15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54131823"/>
              </p:ext>
            </p:extLst>
          </p:nvPr>
        </p:nvGraphicFramePr>
        <p:xfrm>
          <a:off x="753205" y="1135775"/>
          <a:ext cx="7948109" cy="541016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08594">
                  <a:extLst>
                    <a:ext uri="{9D8B030D-6E8A-4147-A177-3AD203B41FA5}">
                      <a16:colId xmlns:a16="http://schemas.microsoft.com/office/drawing/2014/main" val="2936596024"/>
                    </a:ext>
                  </a:extLst>
                </a:gridCol>
                <a:gridCol w="2346505">
                  <a:extLst>
                    <a:ext uri="{9D8B030D-6E8A-4147-A177-3AD203B41FA5}">
                      <a16:colId xmlns:a16="http://schemas.microsoft.com/office/drawing/2014/main" val="1683897073"/>
                    </a:ext>
                  </a:extLst>
                </a:gridCol>
                <a:gridCol w="2485076">
                  <a:extLst>
                    <a:ext uri="{9D8B030D-6E8A-4147-A177-3AD203B41FA5}">
                      <a16:colId xmlns:a16="http://schemas.microsoft.com/office/drawing/2014/main" val="470315545"/>
                    </a:ext>
                  </a:extLst>
                </a:gridCol>
                <a:gridCol w="2207934">
                  <a:extLst>
                    <a:ext uri="{9D8B030D-6E8A-4147-A177-3AD203B41FA5}">
                      <a16:colId xmlns:a16="http://schemas.microsoft.com/office/drawing/2014/main" val="489981933"/>
                    </a:ext>
                  </a:extLst>
                </a:gridCol>
              </a:tblGrid>
              <a:tr h="608164">
                <a:tc>
                  <a:txBody>
                    <a:bodyPr/>
                    <a:lstStyle/>
                    <a:p>
                      <a:pPr algn="ctr"/>
                      <a:endParaRPr lang="fr-FR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>
                          <a:solidFill>
                            <a:schemeClr val="tx1"/>
                          </a:solidFill>
                        </a:rPr>
                        <a:t>A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>
                          <a:solidFill>
                            <a:schemeClr val="tx1"/>
                          </a:solidFill>
                        </a:rPr>
                        <a:t>B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>
                          <a:solidFill>
                            <a:schemeClr val="tx1"/>
                          </a:solidFill>
                        </a:rPr>
                        <a:t>C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20646683"/>
                  </a:ext>
                </a:extLst>
              </a:tr>
              <a:tr h="1715324">
                <a:tc>
                  <a:txBody>
                    <a:bodyPr/>
                    <a:lstStyle/>
                    <a:p>
                      <a:pPr algn="ctr"/>
                      <a:r>
                        <a:rPr lang="fr-FR" b="1" dirty="0">
                          <a:solidFill>
                            <a:schemeClr val="tx1"/>
                          </a:solidFill>
                        </a:rPr>
                        <a:t>1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❶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4 + 0,7 ?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❷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10,5 – 0,1 ? 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❶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2,6 + 0,2?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❷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61,7 – 0,2 ?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❶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1,8 </a:t>
                      </a:r>
                      <a:r>
                        <a:rPr lang="fr-FR" sz="2400">
                          <a:solidFill>
                            <a:schemeClr val="tx1"/>
                          </a:solidFill>
                        </a:rPr>
                        <a:t>+ 0,1 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?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❷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30,5 – 0,5 ? 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464392"/>
                  </a:ext>
                </a:extLst>
              </a:tr>
              <a:tr h="1405260">
                <a:tc>
                  <a:txBody>
                    <a:bodyPr/>
                    <a:lstStyle/>
                    <a:p>
                      <a:pPr algn="ctr"/>
                      <a:r>
                        <a:rPr lang="fr-FR" b="1" dirty="0">
                          <a:solidFill>
                            <a:schemeClr val="tx1"/>
                          </a:solidFill>
                        </a:rPr>
                        <a:t>2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❶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4 × 15 ?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❸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40 × 15 ?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❶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7 × 15 ?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❸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13 × 15 ? 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❶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8 × 12 ?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❸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52 × 6 ?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2000701"/>
                  </a:ext>
                </a:extLst>
              </a:tr>
              <a:tr h="1681419">
                <a:tc>
                  <a:txBody>
                    <a:bodyPr/>
                    <a:lstStyle/>
                    <a:p>
                      <a:pPr algn="ctr"/>
                      <a:r>
                        <a:rPr lang="fr-FR" b="1" dirty="0">
                          <a:solidFill>
                            <a:schemeClr val="tx1"/>
                          </a:solidFill>
                        </a:rPr>
                        <a:t>3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❶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7 × 500 ?</a:t>
                      </a:r>
                    </a:p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❸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500 × 9 ?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❶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4 × 600 ?</a:t>
                      </a:r>
                    </a:p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❸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700 × 8 ?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❶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3 × 900 ?</a:t>
                      </a:r>
                    </a:p>
                    <a:p>
                      <a:pPr algn="ctr">
                        <a:lnSpc>
                          <a:spcPct val="150000"/>
                        </a:lnSpc>
                      </a:pPr>
                      <a:r>
                        <a:rPr lang="fr-FR" sz="2400" dirty="0">
                          <a:solidFill>
                            <a:srgbClr val="00B050"/>
                          </a:solidFill>
                        </a:rPr>
                        <a:t>❸</a:t>
                      </a:r>
                      <a:r>
                        <a:rPr lang="fr-FR" sz="2400" dirty="0">
                          <a:solidFill>
                            <a:schemeClr val="tx1"/>
                          </a:solidFill>
                        </a:rPr>
                        <a:t>700 × 9 ?</a:t>
                      </a:r>
                    </a:p>
                  </a:txBody>
                  <a:tcPr anchor="ctr">
                    <a:lnL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FF99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10612720"/>
                  </a:ext>
                </a:extLst>
              </a:tr>
            </a:tbl>
          </a:graphicData>
        </a:graphic>
      </p:graphicFrame>
      <p:sp>
        <p:nvSpPr>
          <p:cNvPr id="6" name="Espace réservé du texte 5">
            <a:extLst>
              <a:ext uri="{FF2B5EF4-FFF2-40B4-BE49-F238E27FC236}">
                <a16:creationId xmlns:a16="http://schemas.microsoft.com/office/drawing/2014/main" id="{EEA213B7-98C5-F9C4-DC8A-86B30236983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6961638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111</Words>
  <Application>Microsoft Office PowerPoint</Application>
  <PresentationFormat>Affichage à l'écran (4:3)</PresentationFormat>
  <Paragraphs>26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Webdings</vt:lpstr>
      <vt:lpstr>Wingdings</vt:lpstr>
      <vt:lpstr>Thème Office</vt:lpstr>
      <vt:lpstr>Présentation PowerPoint</vt:lpstr>
      <vt:lpstr>Le challenge du tableau de calculs !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Nicolas Pinel</cp:lastModifiedBy>
  <cp:revision>65</cp:revision>
  <dcterms:created xsi:type="dcterms:W3CDTF">2023-02-07T14:55:57Z</dcterms:created>
  <dcterms:modified xsi:type="dcterms:W3CDTF">2026-02-01T14:57:47Z</dcterms:modified>
</cp:coreProperties>
</file>

<file path=docProps/thumbnail.jpeg>
</file>